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  <p:embeddedFont>
      <p:font typeface="Bebas Neue Bold" charset="1" panose="020B0606020202050201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https://chatgpt.com/c/6874a890-7a80-8011-9594-53dab1f28c87#:~:text=Title%3A-,Why%20This%20Project,-%3F%0AContent%20(with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8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6891" y="-851434"/>
            <a:ext cx="10521109" cy="11989868"/>
          </a:xfrm>
          <a:custGeom>
            <a:avLst/>
            <a:gdLst/>
            <a:ahLst/>
            <a:cxnLst/>
            <a:rect r="r" b="b" t="t" l="l"/>
            <a:pathLst>
              <a:path h="11989868" w="10521109">
                <a:moveTo>
                  <a:pt x="0" y="0"/>
                </a:moveTo>
                <a:lnTo>
                  <a:pt x="10521109" y="0"/>
                </a:lnTo>
                <a:lnTo>
                  <a:pt x="10521109" y="11989868"/>
                </a:lnTo>
                <a:lnTo>
                  <a:pt x="0" y="1198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923151" cy="8229600"/>
          </a:xfrm>
          <a:custGeom>
            <a:avLst/>
            <a:gdLst/>
            <a:ahLst/>
            <a:cxnLst/>
            <a:rect r="r" b="b" t="t" l="l"/>
            <a:pathLst>
              <a:path h="8229600" w="6923151">
                <a:moveTo>
                  <a:pt x="0" y="0"/>
                </a:moveTo>
                <a:lnTo>
                  <a:pt x="6923151" y="0"/>
                </a:lnTo>
                <a:lnTo>
                  <a:pt x="6923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6487"/>
            <a:ext cx="6447836" cy="399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22"/>
              </a:lnSpc>
            </a:pPr>
            <a:r>
              <a:rPr lang="en-US" sz="18198" spc="-1492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</a:t>
            </a:r>
          </a:p>
          <a:p>
            <a:pPr algn="l">
              <a:lnSpc>
                <a:spcPts val="14922"/>
              </a:lnSpc>
            </a:pPr>
            <a:r>
              <a:rPr lang="en-US" b="true" sz="18198" spc="-1492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Flare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6874" y="7307523"/>
            <a:ext cx="9842678" cy="30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300" spc="-66" b="true">
                <a:solidFill>
                  <a:srgbClr val="EAA9B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Neural Style Transfer on 4K 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95786" y="8793480"/>
            <a:ext cx="163361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 spc="-52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Fatima Atwi 6438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58511" y="8793480"/>
            <a:ext cx="22425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 spc="-52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Rokaya Alameen 6172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793480"/>
            <a:ext cx="1633611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 spc="-52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Done by: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7194" y="9674123"/>
            <a:ext cx="1633611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spc="-52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July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23850" y="791278"/>
            <a:ext cx="7703432" cy="8704443"/>
          </a:xfrm>
          <a:custGeom>
            <a:avLst/>
            <a:gdLst/>
            <a:ahLst/>
            <a:cxnLst/>
            <a:rect r="r" b="b" t="t" l="l"/>
            <a:pathLst>
              <a:path h="8704443" w="7703432">
                <a:moveTo>
                  <a:pt x="0" y="0"/>
                </a:moveTo>
                <a:lnTo>
                  <a:pt x="7703433" y="0"/>
                </a:lnTo>
                <a:lnTo>
                  <a:pt x="7703433" y="8704444"/>
                </a:lnTo>
                <a:lnTo>
                  <a:pt x="0" y="8704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01567"/>
            <a:ext cx="8758800" cy="193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5"/>
              </a:lnSpc>
            </a:pPr>
            <a:r>
              <a:rPr lang="en-US" sz="8799" spc="-721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 </a:t>
            </a:r>
          </a:p>
          <a:p>
            <a:pPr algn="l">
              <a:lnSpc>
                <a:spcPts val="7215"/>
              </a:lnSpc>
            </a:pPr>
            <a:r>
              <a:rPr lang="en-US" sz="8799" spc="-721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Analysis: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17703" y="5595928"/>
            <a:ext cx="1442950" cy="1538028"/>
          </a:xfrm>
          <a:custGeom>
            <a:avLst/>
            <a:gdLst/>
            <a:ahLst/>
            <a:cxnLst/>
            <a:rect r="r" b="b" t="t" l="l"/>
            <a:pathLst>
              <a:path h="1538028" w="1442950">
                <a:moveTo>
                  <a:pt x="0" y="0"/>
                </a:moveTo>
                <a:lnTo>
                  <a:pt x="1442950" y="0"/>
                </a:lnTo>
                <a:lnTo>
                  <a:pt x="1442950" y="1538028"/>
                </a:lnTo>
                <a:lnTo>
                  <a:pt x="0" y="1538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6891" y="-851434"/>
            <a:ext cx="10521109" cy="11989868"/>
          </a:xfrm>
          <a:custGeom>
            <a:avLst/>
            <a:gdLst/>
            <a:ahLst/>
            <a:cxnLst/>
            <a:rect r="r" b="b" t="t" l="l"/>
            <a:pathLst>
              <a:path h="11989868" w="10521109">
                <a:moveTo>
                  <a:pt x="0" y="0"/>
                </a:moveTo>
                <a:lnTo>
                  <a:pt x="10521109" y="0"/>
                </a:lnTo>
                <a:lnTo>
                  <a:pt x="10521109" y="11989868"/>
                </a:lnTo>
                <a:lnTo>
                  <a:pt x="0" y="1198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923151" cy="8229600"/>
          </a:xfrm>
          <a:custGeom>
            <a:avLst/>
            <a:gdLst/>
            <a:ahLst/>
            <a:cxnLst/>
            <a:rect r="r" b="b" t="t" l="l"/>
            <a:pathLst>
              <a:path h="8229600" w="6923151">
                <a:moveTo>
                  <a:pt x="0" y="0"/>
                </a:moveTo>
                <a:lnTo>
                  <a:pt x="6923151" y="0"/>
                </a:lnTo>
                <a:lnTo>
                  <a:pt x="69231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75667"/>
            <a:ext cx="10651276" cy="399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22"/>
              </a:lnSpc>
            </a:pPr>
            <a:r>
              <a:rPr lang="en-US" sz="18198" spc="-1492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So much!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45138" y="5143500"/>
            <a:ext cx="13882565" cy="2767443"/>
            <a:chOff x="0" y="0"/>
            <a:chExt cx="18510087" cy="3689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5500" y="35560"/>
              <a:ext cx="893754" cy="893754"/>
            </a:xfrm>
            <a:custGeom>
              <a:avLst/>
              <a:gdLst/>
              <a:ahLst/>
              <a:cxnLst/>
              <a:rect r="r" b="b" t="t" l="l"/>
              <a:pathLst>
                <a:path h="893754" w="893754">
                  <a:moveTo>
                    <a:pt x="0" y="0"/>
                  </a:moveTo>
                  <a:lnTo>
                    <a:pt x="893753" y="0"/>
                  </a:lnTo>
                  <a:lnTo>
                    <a:pt x="893753" y="893754"/>
                  </a:lnTo>
                  <a:lnTo>
                    <a:pt x="0" y="89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755971"/>
              <a:ext cx="894080" cy="894080"/>
            </a:xfrm>
            <a:custGeom>
              <a:avLst/>
              <a:gdLst/>
              <a:ahLst/>
              <a:cxnLst/>
              <a:rect r="r" b="b" t="t" l="l"/>
              <a:pathLst>
                <a:path h="894080" w="894080">
                  <a:moveTo>
                    <a:pt x="0" y="0"/>
                  </a:moveTo>
                  <a:lnTo>
                    <a:pt x="894080" y="0"/>
                  </a:lnTo>
                  <a:lnTo>
                    <a:pt x="894080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19946" y="3296665"/>
              <a:ext cx="4116503" cy="388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2100" spc="-60" b="true">
                  <a:solidFill>
                    <a:srgbClr val="10101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Parallelization Strategies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7353935" y="0"/>
              <a:ext cx="894080" cy="894080"/>
            </a:xfrm>
            <a:custGeom>
              <a:avLst/>
              <a:gdLst/>
              <a:ahLst/>
              <a:cxnLst/>
              <a:rect r="r" b="b" t="t" l="l"/>
              <a:pathLst>
                <a:path h="894080" w="894080">
                  <a:moveTo>
                    <a:pt x="0" y="0"/>
                  </a:moveTo>
                  <a:lnTo>
                    <a:pt x="894080" y="0"/>
                  </a:lnTo>
                  <a:lnTo>
                    <a:pt x="894080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375015" y="540694"/>
              <a:ext cx="2248720" cy="388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2100" spc="-60" b="true">
                  <a:solidFill>
                    <a:srgbClr val="10101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Filter Design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3896112" y="35560"/>
              <a:ext cx="894080" cy="894080"/>
            </a:xfrm>
            <a:custGeom>
              <a:avLst/>
              <a:gdLst/>
              <a:ahLst/>
              <a:cxnLst/>
              <a:rect r="r" b="b" t="t" l="l"/>
              <a:pathLst>
                <a:path h="894080" w="894080">
                  <a:moveTo>
                    <a:pt x="0" y="0"/>
                  </a:moveTo>
                  <a:lnTo>
                    <a:pt x="894080" y="0"/>
                  </a:lnTo>
                  <a:lnTo>
                    <a:pt x="894080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4917192" y="576580"/>
              <a:ext cx="3592895" cy="388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2100" spc="-60" b="true">
                  <a:solidFill>
                    <a:srgbClr val="10101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Sequential </a:t>
              </a:r>
              <a:r>
                <a:rPr lang="en-US" b="true" sz="2100" spc="-60">
                  <a:solidFill>
                    <a:srgbClr val="10101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Approach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7353935" y="2755971"/>
              <a:ext cx="894080" cy="894080"/>
            </a:xfrm>
            <a:custGeom>
              <a:avLst/>
              <a:gdLst/>
              <a:ahLst/>
              <a:cxnLst/>
              <a:rect r="r" b="b" t="t" l="l"/>
              <a:pathLst>
                <a:path h="894080" w="894080">
                  <a:moveTo>
                    <a:pt x="0" y="0"/>
                  </a:moveTo>
                  <a:lnTo>
                    <a:pt x="894080" y="0"/>
                  </a:lnTo>
                  <a:lnTo>
                    <a:pt x="894080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399488" y="3173003"/>
              <a:ext cx="3901599" cy="515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8"/>
                </a:lnSpc>
                <a:spcBef>
                  <a:spcPct val="0"/>
                </a:spcBef>
              </a:pPr>
              <a:r>
                <a:rPr lang="en-US" b="true" sz="2313" spc="-18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Benchmarking 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13896112" y="2755971"/>
              <a:ext cx="894080" cy="894080"/>
            </a:xfrm>
            <a:custGeom>
              <a:avLst/>
              <a:gdLst/>
              <a:ahLst/>
              <a:cxnLst/>
              <a:rect r="r" b="b" t="t" l="l"/>
              <a:pathLst>
                <a:path h="894080" w="894080">
                  <a:moveTo>
                    <a:pt x="0" y="0"/>
                  </a:moveTo>
                  <a:lnTo>
                    <a:pt x="894080" y="0"/>
                  </a:lnTo>
                  <a:lnTo>
                    <a:pt x="894080" y="894080"/>
                  </a:lnTo>
                  <a:lnTo>
                    <a:pt x="0" y="894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18930" y="434014"/>
              <a:ext cx="2248720" cy="388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2100" spc="-60" b="true">
                  <a:solidFill>
                    <a:srgbClr val="10101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Introduction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18930" y="860734"/>
              <a:ext cx="4117519" cy="388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5033660" y="3174549"/>
              <a:ext cx="1828483" cy="515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8"/>
                </a:lnSpc>
                <a:spcBef>
                  <a:spcPct val="0"/>
                </a:spcBef>
              </a:pPr>
              <a:r>
                <a:rPr lang="en-US" b="true" sz="2313" spc="-18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</a:t>
              </a:r>
              <a:r>
                <a:rPr lang="en-US" b="true" sz="2313" spc="-18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687800" y="2067350"/>
            <a:ext cx="4912399" cy="1339087"/>
            <a:chOff x="0" y="0"/>
            <a:chExt cx="6549866" cy="178544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321372"/>
              <a:ext cx="1072064" cy="1142704"/>
            </a:xfrm>
            <a:custGeom>
              <a:avLst/>
              <a:gdLst/>
              <a:ahLst/>
              <a:cxnLst/>
              <a:rect r="r" b="b" t="t" l="l"/>
              <a:pathLst>
                <a:path h="1142704" w="1072064">
                  <a:moveTo>
                    <a:pt x="0" y="0"/>
                  </a:moveTo>
                  <a:lnTo>
                    <a:pt x="1072064" y="0"/>
                  </a:lnTo>
                  <a:lnTo>
                    <a:pt x="1072064" y="1142705"/>
                  </a:lnTo>
                  <a:lnTo>
                    <a:pt x="0" y="114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072064" y="314325"/>
              <a:ext cx="5477801" cy="1471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5"/>
                </a:lnSpc>
              </a:pPr>
              <a:r>
                <a:rPr lang="en-US" b="true" sz="8799" spc="-721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Outline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513522" y="1130813"/>
            <a:ext cx="745778" cy="93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900">
                <a:solidFill>
                  <a:srgbClr val="E98047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1603" y="5269571"/>
            <a:ext cx="3143769" cy="482355"/>
            <a:chOff x="0" y="0"/>
            <a:chExt cx="4191692" cy="643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8095" cy="637504"/>
            </a:xfrm>
            <a:custGeom>
              <a:avLst/>
              <a:gdLst/>
              <a:ahLst/>
              <a:cxnLst/>
              <a:rect r="r" b="b" t="t" l="l"/>
              <a:pathLst>
                <a:path h="637504" w="598095">
                  <a:moveTo>
                    <a:pt x="0" y="0"/>
                  </a:moveTo>
                  <a:lnTo>
                    <a:pt x="598095" y="0"/>
                  </a:lnTo>
                  <a:lnTo>
                    <a:pt x="598095" y="637504"/>
                  </a:lnTo>
                  <a:lnTo>
                    <a:pt x="0" y="637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84791" y="253759"/>
              <a:ext cx="3306902" cy="389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8"/>
                </a:lnSpc>
              </a:pPr>
              <a:r>
                <a:rPr lang="en-US" sz="2400" spc="-196" b="true">
                  <a:solidFill>
                    <a:srgbClr val="10101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Our Motivation :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30334" y="3111466"/>
            <a:ext cx="8670169" cy="5280921"/>
          </a:xfrm>
          <a:custGeom>
            <a:avLst/>
            <a:gdLst/>
            <a:ahLst/>
            <a:cxnLst/>
            <a:rect r="r" b="b" t="t" l="l"/>
            <a:pathLst>
              <a:path h="5280921" w="8670169">
                <a:moveTo>
                  <a:pt x="0" y="0"/>
                </a:moveTo>
                <a:lnTo>
                  <a:pt x="8670169" y="0"/>
                </a:lnTo>
                <a:lnTo>
                  <a:pt x="8670169" y="5280921"/>
                </a:lnTo>
                <a:lnTo>
                  <a:pt x="0" y="5280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933587"/>
            <a:ext cx="6447836" cy="193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5"/>
              </a:lnSpc>
            </a:pPr>
            <a:r>
              <a:rPr lang="en-US" b="true" sz="8799" spc="-721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8" tooltip="https://chatgpt.com/c/6874a890-7a80-8011-9594-53dab1f28c87#:~:text=Title%3A-,Why%20This%20Project,-%3F%0AContent%20(with"/>
              </a:rPr>
              <a:t>Why This Project?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71525"/>
            <a:ext cx="7370864" cy="295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1494" indent="-235747" lvl="1">
              <a:lnSpc>
                <a:spcPts val="3363"/>
              </a:lnSpc>
              <a:buFont typeface="Arial"/>
              <a:buChar char="•"/>
            </a:pPr>
            <a:r>
              <a:rPr lang="en-US" sz="2183" spc="-63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Demand for real-time high-resolution video effects is increasing.</a:t>
            </a:r>
          </a:p>
          <a:p>
            <a:pPr algn="just" marL="471494" indent="-235747" lvl="1">
              <a:lnSpc>
                <a:spcPts val="3363"/>
              </a:lnSpc>
              <a:buFont typeface="Arial"/>
              <a:buChar char="•"/>
            </a:pPr>
            <a:r>
              <a:rPr lang="en-US" sz="2183" spc="-63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Style transfer creates artistically transformed content.</a:t>
            </a:r>
          </a:p>
          <a:p>
            <a:pPr algn="just" marL="471494" indent="-235747" lvl="1">
              <a:lnSpc>
                <a:spcPts val="3363"/>
              </a:lnSpc>
              <a:buFont typeface="Arial"/>
              <a:buChar char="•"/>
            </a:pPr>
            <a:r>
              <a:rPr lang="en-US" sz="2183" spc="-63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4K processing is heavy—needs optimization.</a:t>
            </a:r>
          </a:p>
          <a:p>
            <a:pPr algn="just" marL="471494" indent="-235747" lvl="1">
              <a:lnSpc>
                <a:spcPts val="3363"/>
              </a:lnSpc>
              <a:buFont typeface="Arial"/>
              <a:buChar char="•"/>
            </a:pPr>
            <a:r>
              <a:rPr lang="en-US" sz="2183" spc="-63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Java concurrency offers underutilized potential in image processing.</a:t>
            </a:r>
          </a:p>
          <a:p>
            <a:pPr algn="just">
              <a:lnSpc>
                <a:spcPts val="336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71111" y="9004779"/>
            <a:ext cx="745778" cy="93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900">
                <a:solidFill>
                  <a:srgbClr val="E98047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3140" y="4203835"/>
            <a:ext cx="515763" cy="549747"/>
          </a:xfrm>
          <a:custGeom>
            <a:avLst/>
            <a:gdLst/>
            <a:ahLst/>
            <a:cxnLst/>
            <a:rect r="r" b="b" t="t" l="l"/>
            <a:pathLst>
              <a:path h="549747" w="515763">
                <a:moveTo>
                  <a:pt x="0" y="0"/>
                </a:moveTo>
                <a:lnTo>
                  <a:pt x="515763" y="0"/>
                </a:lnTo>
                <a:lnTo>
                  <a:pt x="515763" y="549747"/>
                </a:lnTo>
                <a:lnTo>
                  <a:pt x="0" y="549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140" y="6680742"/>
            <a:ext cx="515763" cy="549747"/>
          </a:xfrm>
          <a:custGeom>
            <a:avLst/>
            <a:gdLst/>
            <a:ahLst/>
            <a:cxnLst/>
            <a:rect r="r" b="b" t="t" l="l"/>
            <a:pathLst>
              <a:path h="549747" w="515763">
                <a:moveTo>
                  <a:pt x="0" y="0"/>
                </a:moveTo>
                <a:lnTo>
                  <a:pt x="515763" y="0"/>
                </a:lnTo>
                <a:lnTo>
                  <a:pt x="515763" y="549747"/>
                </a:lnTo>
                <a:lnTo>
                  <a:pt x="0" y="549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32102" y="4203835"/>
            <a:ext cx="515763" cy="549747"/>
          </a:xfrm>
          <a:custGeom>
            <a:avLst/>
            <a:gdLst/>
            <a:ahLst/>
            <a:cxnLst/>
            <a:rect r="r" b="b" t="t" l="l"/>
            <a:pathLst>
              <a:path h="549747" w="515763">
                <a:moveTo>
                  <a:pt x="0" y="0"/>
                </a:moveTo>
                <a:lnTo>
                  <a:pt x="515762" y="0"/>
                </a:lnTo>
                <a:lnTo>
                  <a:pt x="515762" y="549747"/>
                </a:lnTo>
                <a:lnTo>
                  <a:pt x="0" y="549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32102" y="6680742"/>
            <a:ext cx="515763" cy="549747"/>
          </a:xfrm>
          <a:custGeom>
            <a:avLst/>
            <a:gdLst/>
            <a:ahLst/>
            <a:cxnLst/>
            <a:rect r="r" b="b" t="t" l="l"/>
            <a:pathLst>
              <a:path h="549747" w="515763">
                <a:moveTo>
                  <a:pt x="0" y="0"/>
                </a:moveTo>
                <a:lnTo>
                  <a:pt x="515762" y="0"/>
                </a:lnTo>
                <a:lnTo>
                  <a:pt x="515762" y="549747"/>
                </a:lnTo>
                <a:lnTo>
                  <a:pt x="0" y="549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76903" y="4203835"/>
            <a:ext cx="7409136" cy="4167639"/>
          </a:xfrm>
          <a:custGeom>
            <a:avLst/>
            <a:gdLst/>
            <a:ahLst/>
            <a:cxnLst/>
            <a:rect r="r" b="b" t="t" l="l"/>
            <a:pathLst>
              <a:path h="4167639" w="7409136">
                <a:moveTo>
                  <a:pt x="0" y="0"/>
                </a:moveTo>
                <a:lnTo>
                  <a:pt x="7409137" y="0"/>
                </a:lnTo>
                <a:lnTo>
                  <a:pt x="7409137" y="4167640"/>
                </a:lnTo>
                <a:lnTo>
                  <a:pt x="0" y="4167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380550"/>
            <a:ext cx="4285986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800" spc="-52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Intensifies vibrancy and brightness to mimic the bold, glowing effect of oil paintings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32102" y="7352205"/>
            <a:ext cx="4285986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800" spc="-52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Removes photographic realism for a painterly feel and detects and darkens strong edges to simulate brush strokes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5196" y="6826576"/>
            <a:ext cx="3545906" cy="51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2400" spc="-196" b="true">
                <a:solidFill>
                  <a:srgbClr val="10101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Saturation &amp; Brightness Boost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08598" y="6826576"/>
            <a:ext cx="3065992" cy="51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2400" spc="-196" b="true">
                <a:solidFill>
                  <a:srgbClr val="10101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Posterization &amp; Edge Enhancement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933587"/>
            <a:ext cx="8889388" cy="102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5"/>
              </a:lnSpc>
            </a:pPr>
            <a:r>
              <a:rPr lang="en-US" sz="8799" spc="-721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Stylization Pipeline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98222" y="1130813"/>
            <a:ext cx="745778" cy="93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900">
                <a:solidFill>
                  <a:srgbClr val="E98047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949151"/>
            <a:ext cx="4285986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800" spc="-52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It separates color from brightness and intensity to allow intuitive color manipulation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32102" y="4949151"/>
            <a:ext cx="4285986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sz="1800" spc="-52">
                <a:solidFill>
                  <a:srgbClr val="101010"/>
                </a:solidFill>
                <a:latin typeface="Canva Sans"/>
                <a:ea typeface="Canva Sans"/>
                <a:cs typeface="Canva Sans"/>
                <a:sym typeface="Canva Sans"/>
              </a:rPr>
              <a:t>Forces the color palette toward Van Gogh-style tones by mapping all hues to either deep blue or warm yellow—core colors in his paintings.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5196" y="4456554"/>
            <a:ext cx="3020457" cy="26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2400" spc="-196" b="true">
                <a:solidFill>
                  <a:srgbClr val="10101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RGB to HSV Conversion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08598" y="4456554"/>
            <a:ext cx="3320629" cy="26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2400" spc="-196" b="true">
                <a:solidFill>
                  <a:srgbClr val="10101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Hue Remapping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0588" y="2507148"/>
            <a:ext cx="6099970" cy="102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5"/>
              </a:lnSpc>
            </a:pPr>
            <a:r>
              <a:rPr lang="en-US" sz="8799" spc="-721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RGB TO HSV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13522" y="793263"/>
            <a:ext cx="745778" cy="93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900">
                <a:solidFill>
                  <a:srgbClr val="E98047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732909" y="1729800"/>
            <a:ext cx="4526391" cy="7528500"/>
            <a:chOff x="0" y="0"/>
            <a:chExt cx="6035188" cy="10038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497754"/>
              <a:ext cx="5970331" cy="4414574"/>
            </a:xfrm>
            <a:custGeom>
              <a:avLst/>
              <a:gdLst/>
              <a:ahLst/>
              <a:cxnLst/>
              <a:rect r="r" b="b" t="t" l="l"/>
              <a:pathLst>
                <a:path h="4414574" w="5970331">
                  <a:moveTo>
                    <a:pt x="0" y="0"/>
                  </a:moveTo>
                  <a:lnTo>
                    <a:pt x="5970331" y="0"/>
                  </a:lnTo>
                  <a:lnTo>
                    <a:pt x="5970331" y="4414574"/>
                  </a:lnTo>
                  <a:lnTo>
                    <a:pt x="0" y="441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1256" r="-104479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5501214"/>
              <a:ext cx="6035188" cy="4536786"/>
            </a:xfrm>
            <a:custGeom>
              <a:avLst/>
              <a:gdLst/>
              <a:ahLst/>
              <a:cxnLst/>
              <a:rect r="r" b="b" t="t" l="l"/>
              <a:pathLst>
                <a:path h="4536786" w="6035188">
                  <a:moveTo>
                    <a:pt x="0" y="0"/>
                  </a:moveTo>
                  <a:lnTo>
                    <a:pt x="6035188" y="0"/>
                  </a:lnTo>
                  <a:lnTo>
                    <a:pt x="6035188" y="4536786"/>
                  </a:lnTo>
                  <a:lnTo>
                    <a:pt x="0" y="453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1882" t="-8045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799819">
              <a:off x="2238582" y="4685093"/>
              <a:ext cx="1651479" cy="817482"/>
            </a:xfrm>
            <a:custGeom>
              <a:avLst/>
              <a:gdLst/>
              <a:ahLst/>
              <a:cxnLst/>
              <a:rect r="r" b="b" t="t" l="l"/>
              <a:pathLst>
                <a:path h="817482" w="1651479">
                  <a:moveTo>
                    <a:pt x="0" y="0"/>
                  </a:moveTo>
                  <a:lnTo>
                    <a:pt x="1651479" y="0"/>
                  </a:lnTo>
                  <a:lnTo>
                    <a:pt x="1651479" y="817482"/>
                  </a:lnTo>
                  <a:lnTo>
                    <a:pt x="0" y="817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428311" y="95250"/>
              <a:ext cx="972205" cy="389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8"/>
                </a:lnSpc>
              </a:pPr>
              <a:r>
                <a:rPr lang="en-US" sz="2400" spc="-196" b="true">
                  <a:solidFill>
                    <a:srgbClr val="10101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RGB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744314" y="5058378"/>
              <a:ext cx="890763" cy="389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8"/>
                </a:lnSpc>
              </a:pPr>
              <a:r>
                <a:rPr lang="en-US" sz="2400" spc="-196" b="true">
                  <a:solidFill>
                    <a:srgbClr val="10101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HSV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71920" y="4092689"/>
            <a:ext cx="11301259" cy="4209719"/>
          </a:xfrm>
          <a:custGeom>
            <a:avLst/>
            <a:gdLst/>
            <a:ahLst/>
            <a:cxnLst/>
            <a:rect r="r" b="b" t="t" l="l"/>
            <a:pathLst>
              <a:path h="4209719" w="11301259">
                <a:moveTo>
                  <a:pt x="0" y="0"/>
                </a:moveTo>
                <a:lnTo>
                  <a:pt x="11301259" y="0"/>
                </a:lnTo>
                <a:lnTo>
                  <a:pt x="11301259" y="4209719"/>
                </a:lnTo>
                <a:lnTo>
                  <a:pt x="0" y="4209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4852" y="6946272"/>
            <a:ext cx="1401190" cy="1493516"/>
          </a:xfrm>
          <a:custGeom>
            <a:avLst/>
            <a:gdLst/>
            <a:ahLst/>
            <a:cxnLst/>
            <a:rect r="r" b="b" t="t" l="l"/>
            <a:pathLst>
              <a:path h="1493516" w="1401190">
                <a:moveTo>
                  <a:pt x="0" y="0"/>
                </a:moveTo>
                <a:lnTo>
                  <a:pt x="1401189" y="0"/>
                </a:lnTo>
                <a:lnTo>
                  <a:pt x="1401189" y="1493516"/>
                </a:lnTo>
                <a:lnTo>
                  <a:pt x="0" y="1493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539033"/>
            <a:ext cx="18288000" cy="4747967"/>
            <a:chOff x="0" y="0"/>
            <a:chExt cx="24384000" cy="633062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-6980" t="37018" r="-6980" b="37018"/>
            <a:stretch>
              <a:fillRect/>
            </a:stretch>
          </p:blipFill>
          <p:spPr>
            <a:xfrm flipH="false" flipV="false">
              <a:off x="0" y="0"/>
              <a:ext cx="24384000" cy="633062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45517" y="4867027"/>
            <a:ext cx="5003635" cy="3264238"/>
            <a:chOff x="0" y="0"/>
            <a:chExt cx="1317830" cy="8597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7830" cy="859717"/>
            </a:xfrm>
            <a:custGeom>
              <a:avLst/>
              <a:gdLst/>
              <a:ahLst/>
              <a:cxnLst/>
              <a:rect r="r" b="b" t="t" l="l"/>
              <a:pathLst>
                <a:path h="859717" w="1317830">
                  <a:moveTo>
                    <a:pt x="55701" y="0"/>
                  </a:moveTo>
                  <a:lnTo>
                    <a:pt x="1262128" y="0"/>
                  </a:lnTo>
                  <a:cubicBezTo>
                    <a:pt x="1292892" y="0"/>
                    <a:pt x="1317830" y="24938"/>
                    <a:pt x="1317830" y="55701"/>
                  </a:cubicBezTo>
                  <a:lnTo>
                    <a:pt x="1317830" y="804016"/>
                  </a:lnTo>
                  <a:cubicBezTo>
                    <a:pt x="1317830" y="834779"/>
                    <a:pt x="1292892" y="859717"/>
                    <a:pt x="1262128" y="859717"/>
                  </a:cubicBezTo>
                  <a:lnTo>
                    <a:pt x="55701" y="859717"/>
                  </a:lnTo>
                  <a:cubicBezTo>
                    <a:pt x="24938" y="859717"/>
                    <a:pt x="0" y="834779"/>
                    <a:pt x="0" y="804016"/>
                  </a:cubicBezTo>
                  <a:lnTo>
                    <a:pt x="0" y="55701"/>
                  </a:lnTo>
                  <a:cubicBezTo>
                    <a:pt x="0" y="24938"/>
                    <a:pt x="24938" y="0"/>
                    <a:pt x="55701" y="0"/>
                  </a:cubicBezTo>
                  <a:close/>
                </a:path>
              </a:pathLst>
            </a:custGeom>
            <a:solidFill>
              <a:srgbClr val="F5F5F5">
                <a:alpha val="2078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1317830" cy="773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9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73442" y="4989750"/>
            <a:ext cx="11911910" cy="3788208"/>
          </a:xfrm>
          <a:custGeom>
            <a:avLst/>
            <a:gdLst/>
            <a:ahLst/>
            <a:cxnLst/>
            <a:rect r="r" b="b" t="t" l="l"/>
            <a:pathLst>
              <a:path h="3788208" w="11911910">
                <a:moveTo>
                  <a:pt x="0" y="0"/>
                </a:moveTo>
                <a:lnTo>
                  <a:pt x="11911910" y="0"/>
                </a:lnTo>
                <a:lnTo>
                  <a:pt x="11911910" y="3788208"/>
                </a:lnTo>
                <a:lnTo>
                  <a:pt x="0" y="378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63" t="-4344" r="-1892" b="-234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45517" y="4456228"/>
            <a:ext cx="4779359" cy="367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8"/>
              </a:lnSpc>
              <a:spcBef>
                <a:spcPct val="0"/>
              </a:spcBef>
            </a:pPr>
          </a:p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sz="2313" spc="-189">
                <a:solidFill>
                  <a:srgbClr val="1800AD"/>
                </a:solidFill>
                <a:latin typeface="Canva Sans"/>
                <a:ea typeface="Canva Sans"/>
                <a:cs typeface="Canva Sans"/>
                <a:sym typeface="Canva Sans"/>
              </a:rPr>
              <a:t>        BufferedImage </a:t>
            </a:r>
            <a:r>
              <a:rPr lang="en-US" sz="2313" spc="-1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input = ImageIO.read(new File(inputPath));</a:t>
            </a:r>
          </a:p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sz="2313" spc="-1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        BufferedImage output = </a:t>
            </a:r>
            <a:r>
              <a:rPr lang="en-US" sz="2313" spc="-189">
                <a:solidFill>
                  <a:srgbClr val="1800AD"/>
                </a:solidFill>
                <a:latin typeface="Canva Sans"/>
                <a:ea typeface="Canva Sans"/>
                <a:cs typeface="Canva Sans"/>
                <a:sym typeface="Canva Sans"/>
              </a:rPr>
              <a:t>applyVanGoghFilter</a:t>
            </a:r>
            <a:r>
              <a:rPr lang="en-US" sz="2313" spc="-1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(input);</a:t>
            </a:r>
          </a:p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sz="2313" spc="-1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        ImageIO.write(output, "jpeg", new File(outputPath));</a:t>
            </a:r>
          </a:p>
          <a:p>
            <a:pPr algn="ctr">
              <a:lnSpc>
                <a:spcPts val="3238"/>
              </a:lnSpc>
              <a:spcBef>
                <a:spcPct val="0"/>
              </a:spcBef>
            </a:pPr>
            <a:r>
              <a:rPr lang="en-US" sz="2313" spc="-1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    }</a:t>
            </a:r>
          </a:p>
          <a:p>
            <a:pPr algn="ctr">
              <a:lnSpc>
                <a:spcPts val="323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730838" y="3931200"/>
            <a:ext cx="2657802" cy="78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3627" spc="-297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and save 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929" y="2317691"/>
            <a:ext cx="6447836" cy="193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5"/>
              </a:lnSpc>
            </a:pPr>
            <a:r>
              <a:rPr lang="en-US" sz="8799" spc="-721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Sequential Approach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800759" y="2201221"/>
            <a:ext cx="1742933" cy="1857777"/>
          </a:xfrm>
          <a:custGeom>
            <a:avLst/>
            <a:gdLst/>
            <a:ahLst/>
            <a:cxnLst/>
            <a:rect r="r" b="b" t="t" l="l"/>
            <a:pathLst>
              <a:path h="1857777" w="1742933">
                <a:moveTo>
                  <a:pt x="0" y="0"/>
                </a:moveTo>
                <a:lnTo>
                  <a:pt x="1742933" y="0"/>
                </a:lnTo>
                <a:lnTo>
                  <a:pt x="1742933" y="1857777"/>
                </a:lnTo>
                <a:lnTo>
                  <a:pt x="0" y="1857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388640" y="1066676"/>
            <a:ext cx="745778" cy="93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900">
                <a:solidFill>
                  <a:srgbClr val="E98047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8288000" cy="4747967"/>
            <a:chOff x="0" y="0"/>
            <a:chExt cx="24384000" cy="633062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-6980" t="37018" r="-6980" b="37018"/>
            <a:stretch>
              <a:fillRect/>
            </a:stretch>
          </p:blipFill>
          <p:spPr>
            <a:xfrm flipH="false" flipV="false">
              <a:off x="0" y="0"/>
              <a:ext cx="24384000" cy="633062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54052" y="5018963"/>
            <a:ext cx="11779896" cy="5083261"/>
          </a:xfrm>
          <a:custGeom>
            <a:avLst/>
            <a:gdLst/>
            <a:ahLst/>
            <a:cxnLst/>
            <a:rect r="r" b="b" t="t" l="l"/>
            <a:pathLst>
              <a:path h="5083261" w="11779896">
                <a:moveTo>
                  <a:pt x="0" y="0"/>
                </a:moveTo>
                <a:lnTo>
                  <a:pt x="11779896" y="0"/>
                </a:lnTo>
                <a:lnTo>
                  <a:pt x="11779896" y="5083261"/>
                </a:lnTo>
                <a:lnTo>
                  <a:pt x="0" y="5083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07" t="-3806" r="-3487" b="-672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3768" y="2643049"/>
            <a:ext cx="10447836" cy="193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5"/>
              </a:lnSpc>
            </a:pPr>
            <a:r>
              <a:rPr lang="en-US" sz="8799" spc="-721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Parallel Approach: ExecutorService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86411" y="8731157"/>
            <a:ext cx="745778" cy="93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900">
                <a:solidFill>
                  <a:srgbClr val="E98047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06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568671" y="2724433"/>
            <a:ext cx="1742933" cy="1857777"/>
          </a:xfrm>
          <a:custGeom>
            <a:avLst/>
            <a:gdLst/>
            <a:ahLst/>
            <a:cxnLst/>
            <a:rect r="r" b="b" t="t" l="l"/>
            <a:pathLst>
              <a:path h="1857777" w="1742933">
                <a:moveTo>
                  <a:pt x="0" y="0"/>
                </a:moveTo>
                <a:lnTo>
                  <a:pt x="1742933" y="0"/>
                </a:lnTo>
                <a:lnTo>
                  <a:pt x="1742933" y="1857778"/>
                </a:lnTo>
                <a:lnTo>
                  <a:pt x="0" y="185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015417" y="-1702868"/>
            <a:ext cx="10521109" cy="11989868"/>
          </a:xfrm>
          <a:custGeom>
            <a:avLst/>
            <a:gdLst/>
            <a:ahLst/>
            <a:cxnLst/>
            <a:rect r="r" b="b" t="t" l="l"/>
            <a:pathLst>
              <a:path h="11989868" w="10521109">
                <a:moveTo>
                  <a:pt x="0" y="0"/>
                </a:moveTo>
                <a:lnTo>
                  <a:pt x="10521109" y="0"/>
                </a:lnTo>
                <a:lnTo>
                  <a:pt x="10521109" y="11989868"/>
                </a:lnTo>
                <a:lnTo>
                  <a:pt x="0" y="1198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856114" y="4095980"/>
            <a:ext cx="8597744" cy="5687738"/>
          </a:xfrm>
          <a:custGeom>
            <a:avLst/>
            <a:gdLst/>
            <a:ahLst/>
            <a:cxnLst/>
            <a:rect r="r" b="b" t="t" l="l"/>
            <a:pathLst>
              <a:path h="5687738" w="8597744">
                <a:moveTo>
                  <a:pt x="0" y="0"/>
                </a:moveTo>
                <a:lnTo>
                  <a:pt x="8597744" y="0"/>
                </a:lnTo>
                <a:lnTo>
                  <a:pt x="8597744" y="5687739"/>
                </a:lnTo>
                <a:lnTo>
                  <a:pt x="0" y="5687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85439" y="2434289"/>
            <a:ext cx="1742933" cy="1857777"/>
          </a:xfrm>
          <a:custGeom>
            <a:avLst/>
            <a:gdLst/>
            <a:ahLst/>
            <a:cxnLst/>
            <a:rect r="r" b="b" t="t" l="l"/>
            <a:pathLst>
              <a:path h="1857777" w="1742933">
                <a:moveTo>
                  <a:pt x="0" y="0"/>
                </a:moveTo>
                <a:lnTo>
                  <a:pt x="1742933" y="0"/>
                </a:lnTo>
                <a:lnTo>
                  <a:pt x="1742933" y="1857777"/>
                </a:lnTo>
                <a:lnTo>
                  <a:pt x="0" y="1857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960375"/>
            <a:ext cx="9322712" cy="193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5"/>
              </a:lnSpc>
            </a:pPr>
            <a:r>
              <a:rPr lang="en-US" sz="8799" spc="-721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Parallel Approach: Fork/Join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47181"/>
            <a:ext cx="745778" cy="93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900">
                <a:solidFill>
                  <a:srgbClr val="E98047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6513"/>
            <a:ext cx="2432876" cy="615531"/>
            <a:chOff x="0" y="0"/>
            <a:chExt cx="3243834" cy="8207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0708" cy="820708"/>
            </a:xfrm>
            <a:custGeom>
              <a:avLst/>
              <a:gdLst/>
              <a:ahLst/>
              <a:cxnLst/>
              <a:rect r="r" b="b" t="t" l="l"/>
              <a:pathLst>
                <a:path h="820708" w="820708">
                  <a:moveTo>
                    <a:pt x="0" y="0"/>
                  </a:moveTo>
                  <a:lnTo>
                    <a:pt x="820708" y="0"/>
                  </a:lnTo>
                  <a:lnTo>
                    <a:pt x="820708" y="820708"/>
                  </a:lnTo>
                  <a:lnTo>
                    <a:pt x="0" y="82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12462" y="101975"/>
              <a:ext cx="2131372" cy="70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313" spc="-189" b="true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concurrent</a:t>
              </a:r>
            </a:p>
            <a:p>
              <a:pPr algn="l">
                <a:lnSpc>
                  <a:spcPts val="1897"/>
                </a:lnSpc>
              </a:pPr>
              <a:r>
                <a:rPr lang="en-US" b="true" sz="2313" spc="-189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94497" y="4412689"/>
            <a:ext cx="11499005" cy="2663020"/>
          </a:xfrm>
          <a:custGeom>
            <a:avLst/>
            <a:gdLst/>
            <a:ahLst/>
            <a:cxnLst/>
            <a:rect r="r" b="b" t="t" l="l"/>
            <a:pathLst>
              <a:path h="2663020" w="11499005">
                <a:moveTo>
                  <a:pt x="0" y="0"/>
                </a:moveTo>
                <a:lnTo>
                  <a:pt x="11499006" y="0"/>
                </a:lnTo>
                <a:lnTo>
                  <a:pt x="11499006" y="2663020"/>
                </a:lnTo>
                <a:lnTo>
                  <a:pt x="0" y="266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29" t="-10269" r="-4336" b="-88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06230"/>
            <a:ext cx="10488221" cy="102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5"/>
              </a:lnSpc>
            </a:pPr>
            <a:r>
              <a:rPr lang="en-US" sz="8799" spc="-721" b="true">
                <a:solidFill>
                  <a:srgbClr val="E980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Benchmarking Setup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405389" y="7457405"/>
            <a:ext cx="4267768" cy="1206558"/>
            <a:chOff x="0" y="0"/>
            <a:chExt cx="5690357" cy="160874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97440"/>
              <a:ext cx="5690357" cy="1111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76"/>
                </a:lnSpc>
              </a:pPr>
              <a:r>
                <a:rPr lang="en-US" b="true" sz="5631" spc="-163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82060.4 MS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25"/>
              <a:ext cx="3472837" cy="414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2"/>
                </a:lnSpc>
              </a:pPr>
              <a:r>
                <a:rPr lang="en-US" sz="2089" spc="-60">
                  <a:solidFill>
                    <a:srgbClr val="10101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Sequential took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10116" y="7457405"/>
            <a:ext cx="4267768" cy="1206558"/>
            <a:chOff x="0" y="0"/>
            <a:chExt cx="5690357" cy="160874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497440"/>
              <a:ext cx="5690357" cy="1111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76"/>
                </a:lnSpc>
              </a:pPr>
              <a:r>
                <a:rPr lang="en-US" b="true" sz="5631" spc="-163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13082.5 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3472837" cy="414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2"/>
                </a:lnSpc>
              </a:pPr>
              <a:r>
                <a:rPr lang="en-US" sz="2089" spc="-60">
                  <a:solidFill>
                    <a:srgbClr val="10101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Parallel took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14843" y="7457405"/>
            <a:ext cx="4267768" cy="1206558"/>
            <a:chOff x="0" y="0"/>
            <a:chExt cx="5690357" cy="160874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497440"/>
              <a:ext cx="5690357" cy="1111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76"/>
                </a:lnSpc>
              </a:pPr>
              <a:r>
                <a:rPr lang="en-US" b="true" sz="5631" spc="-163">
                  <a:solidFill>
                    <a:srgbClr val="E9804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14198.1 MS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3472837" cy="414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2"/>
                </a:lnSpc>
              </a:pPr>
              <a:r>
                <a:rPr lang="en-US" sz="2089" spc="-60">
                  <a:solidFill>
                    <a:srgbClr val="10101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Fork/Join took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882611" y="913160"/>
            <a:ext cx="745778" cy="93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b="true" sz="6900">
                <a:solidFill>
                  <a:srgbClr val="E98047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08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172028" y="311669"/>
            <a:ext cx="1442950" cy="1538028"/>
          </a:xfrm>
          <a:custGeom>
            <a:avLst/>
            <a:gdLst/>
            <a:ahLst/>
            <a:cxnLst/>
            <a:rect r="r" b="b" t="t" l="l"/>
            <a:pathLst>
              <a:path h="1538028" w="1442950">
                <a:moveTo>
                  <a:pt x="0" y="0"/>
                </a:moveTo>
                <a:lnTo>
                  <a:pt x="1442950" y="0"/>
                </a:lnTo>
                <a:lnTo>
                  <a:pt x="1442950" y="1538028"/>
                </a:lnTo>
                <a:lnTo>
                  <a:pt x="0" y="1538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DAGtHh696VU</dc:identifier>
  <dcterms:modified xsi:type="dcterms:W3CDTF">2011-08-01T06:04:30Z</dcterms:modified>
  <cp:revision>1</cp:revision>
  <dc:title>cp</dc:title>
</cp:coreProperties>
</file>